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Standard Score Conversions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Linear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4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064" y="265693"/>
            <a:ext cx="10030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John </a:t>
            </a:r>
            <a:r>
              <a:rPr lang="en-US" dirty="0" smtClean="0"/>
              <a:t>was tested to see if he qualified for placement in special education.  Among other</a:t>
            </a:r>
            <a:endParaRPr lang="en-US" dirty="0"/>
          </a:p>
          <a:p>
            <a:r>
              <a:rPr lang="en-US" dirty="0" smtClean="0"/>
              <a:t>qualifications, John must show a significant discrepancy between estimated scholastic</a:t>
            </a:r>
          </a:p>
          <a:p>
            <a:r>
              <a:rPr lang="en-US" dirty="0" smtClean="0"/>
              <a:t>potential (typically estimated with an intelligence test) and an estimate of academic achievement</a:t>
            </a:r>
          </a:p>
          <a:p>
            <a:r>
              <a:rPr lang="en-US" dirty="0"/>
              <a:t>i</a:t>
            </a:r>
            <a:r>
              <a:rPr lang="en-US" dirty="0" smtClean="0"/>
              <a:t>n one or more areas of academic skills (e.g. reaching, math, language, etc.).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97033"/>
              </p:ext>
            </p:extLst>
          </p:nvPr>
        </p:nvGraphicFramePr>
        <p:xfrm>
          <a:off x="1258885" y="1603416"/>
          <a:ext cx="7047607" cy="24231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3183148">
                  <a:extLst>
                    <a:ext uri="{9D8B030D-6E8A-4147-A177-3AD203B41FA5}">
                      <a16:colId xmlns:a16="http://schemas.microsoft.com/office/drawing/2014/main" val="3895539698"/>
                    </a:ext>
                  </a:extLst>
                </a:gridCol>
                <a:gridCol w="1012459">
                  <a:extLst>
                    <a:ext uri="{9D8B030D-6E8A-4147-A177-3AD203B41FA5}">
                      <a16:colId xmlns:a16="http://schemas.microsoft.com/office/drawing/2014/main" val="3789675812"/>
                    </a:ext>
                  </a:extLst>
                </a:gridCol>
                <a:gridCol w="1468780">
                  <a:extLst>
                    <a:ext uri="{9D8B030D-6E8A-4147-A177-3AD203B41FA5}">
                      <a16:colId xmlns:a16="http://schemas.microsoft.com/office/drawing/2014/main" val="3874690323"/>
                    </a:ext>
                  </a:extLst>
                </a:gridCol>
                <a:gridCol w="581492">
                  <a:extLst>
                    <a:ext uri="{9D8B030D-6E8A-4147-A177-3AD203B41FA5}">
                      <a16:colId xmlns:a16="http://schemas.microsoft.com/office/drawing/2014/main" val="3344435"/>
                    </a:ext>
                  </a:extLst>
                </a:gridCol>
                <a:gridCol w="801728">
                  <a:extLst>
                    <a:ext uri="{9D8B030D-6E8A-4147-A177-3AD203B41FA5}">
                      <a16:colId xmlns:a16="http://schemas.microsoft.com/office/drawing/2014/main" val="631919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Tests John Took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John’s 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Standard</a:t>
                      </a:r>
                      <a:r>
                        <a:rPr lang="en-US" baseline="0" dirty="0" smtClean="0"/>
                        <a:t>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01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Intelligence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Dev. IQ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33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823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7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of Written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21.06</a:t>
                      </a:r>
                      <a:r>
                        <a:rPr lang="en-US" sz="2000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92819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28196" y="4026576"/>
            <a:ext cx="337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*I believe I wrote 21.66 in class;  it is actually 21.06</a:t>
            </a:r>
            <a:endParaRPr lang="en-US" sz="1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258885" y="4625660"/>
            <a:ext cx="7588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Technically, a significant discrepancy is defined as two SD’s.</a:t>
            </a:r>
          </a:p>
          <a:p>
            <a:r>
              <a:rPr lang="en-US" dirty="0" smtClean="0"/>
              <a:t>The question is whether John qualifies, and if so, in what </a:t>
            </a:r>
            <a:r>
              <a:rPr lang="en-US" dirty="0" smtClean="0"/>
              <a:t>academic areas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441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83" y="551793"/>
            <a:ext cx="5087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So, what do you do to make this determination?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00952" y="551793"/>
            <a:ext cx="4770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convert all the scores to the same metric.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476128" y="551793"/>
            <a:ext cx="672662" cy="398658"/>
          </a:xfrm>
          <a:prstGeom prst="rightArrow">
            <a:avLst/>
          </a:prstGeom>
          <a:gradFill flip="none" rotWithShape="1">
            <a:gsLst>
              <a:gs pos="0">
                <a:srgbClr val="0070C0"/>
              </a:gs>
              <a:gs pos="38000">
                <a:srgbClr val="0070C0">
                  <a:shade val="67500"/>
                  <a:satMod val="115000"/>
                </a:srgbClr>
              </a:gs>
              <a:gs pos="100000">
                <a:srgbClr val="00B0F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50881" y="1105055"/>
            <a:ext cx="1781503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Dev IQ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0881" y="2093027"/>
            <a:ext cx="1781503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T-score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0880" y="3080999"/>
            <a:ext cx="1781503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CEEB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0880" y="4068971"/>
            <a:ext cx="1781503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NCE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2900856" y="1105055"/>
            <a:ext cx="788276" cy="3767958"/>
          </a:xfrm>
          <a:prstGeom prst="rightBrace">
            <a:avLst>
              <a:gd name="adj1" fmla="val 61363"/>
              <a:gd name="adj2" fmla="val 48326"/>
            </a:avLst>
          </a:prstGeom>
          <a:ln w="38100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794351" y="2495047"/>
            <a:ext cx="1781503" cy="8040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Take each score and convert it to a z-score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5575739" y="2524373"/>
            <a:ext cx="261386" cy="774717"/>
          </a:xfrm>
          <a:prstGeom prst="rightBrace">
            <a:avLst>
              <a:gd name="adj1" fmla="val 61363"/>
              <a:gd name="adj2" fmla="val 46011"/>
            </a:avLst>
          </a:prstGeom>
          <a:ln w="38100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6019365" y="1280363"/>
            <a:ext cx="1742785" cy="688008"/>
            <a:chOff x="6503502" y="2956183"/>
            <a:chExt cx="1742785" cy="688008"/>
          </a:xfrm>
        </p:grpSpPr>
        <p:sp>
          <p:nvSpPr>
            <p:cNvPr id="15" name="TextBox 14"/>
            <p:cNvSpPr txBox="1"/>
            <p:nvPr/>
          </p:nvSpPr>
          <p:spPr>
            <a:xfrm>
              <a:off x="6503502" y="2956183"/>
              <a:ext cx="1742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dirty="0" smtClean="0"/>
                <a:t> </a:t>
              </a:r>
              <a:r>
                <a:rPr lang="en-US" sz="1100" dirty="0" err="1" smtClean="0"/>
                <a:t>DevIQ</a:t>
              </a:r>
              <a:r>
                <a:rPr lang="en-US" sz="1000" dirty="0" smtClean="0"/>
                <a:t> </a:t>
              </a:r>
              <a:r>
                <a:rPr lang="en-US" dirty="0" smtClean="0"/>
                <a:t>– M </a:t>
              </a:r>
              <a:r>
                <a:rPr lang="en-US" sz="1100" dirty="0" err="1"/>
                <a:t>DevIQ</a:t>
              </a:r>
              <a:r>
                <a:rPr lang="en-US" sz="1100" dirty="0"/>
                <a:t> </a:t>
              </a:r>
              <a:endParaRPr lang="en-US" sz="1100" dirty="0" smtClean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45236" y="3274859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SD </a:t>
              </a:r>
              <a:r>
                <a:rPr lang="en-US" sz="1100" dirty="0" err="1"/>
                <a:t>DevIQ</a:t>
              </a:r>
              <a:endParaRPr lang="en-US" sz="1100" dirty="0" smtClean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519268" y="3290625"/>
              <a:ext cx="1625523" cy="15455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Brace 19"/>
          <p:cNvSpPr/>
          <p:nvPr/>
        </p:nvSpPr>
        <p:spPr>
          <a:xfrm>
            <a:off x="7790853" y="1105055"/>
            <a:ext cx="788276" cy="3767958"/>
          </a:xfrm>
          <a:prstGeom prst="rightBrace">
            <a:avLst>
              <a:gd name="adj1" fmla="val 61363"/>
              <a:gd name="adj2" fmla="val 16527"/>
            </a:avLst>
          </a:prstGeom>
          <a:ln w="38100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6036998" y="2194133"/>
            <a:ext cx="1707519" cy="688008"/>
            <a:chOff x="6503502" y="2956183"/>
            <a:chExt cx="1707519" cy="688008"/>
          </a:xfrm>
        </p:grpSpPr>
        <p:sp>
          <p:nvSpPr>
            <p:cNvPr id="24" name="TextBox 23"/>
            <p:cNvSpPr txBox="1"/>
            <p:nvPr/>
          </p:nvSpPr>
          <p:spPr>
            <a:xfrm>
              <a:off x="6503502" y="2956183"/>
              <a:ext cx="1707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dirty="0" smtClean="0"/>
                <a:t> </a:t>
              </a:r>
              <a:r>
                <a:rPr lang="en-US" sz="1100" dirty="0" smtClean="0"/>
                <a:t>t-score</a:t>
              </a:r>
              <a:r>
                <a:rPr lang="en-US" sz="1000" dirty="0" smtClean="0"/>
                <a:t> </a:t>
              </a:r>
              <a:r>
                <a:rPr lang="en-US" dirty="0" smtClean="0"/>
                <a:t>– M </a:t>
              </a:r>
              <a:r>
                <a:rPr lang="en-US" sz="1100" dirty="0" smtClean="0"/>
                <a:t>t-score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45236" y="3274859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SD </a:t>
              </a:r>
              <a:r>
                <a:rPr lang="en-US" sz="1100" dirty="0" smtClean="0"/>
                <a:t>t-score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519268" y="3290625"/>
              <a:ext cx="1625523" cy="15455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070113" y="3107903"/>
            <a:ext cx="1641289" cy="688008"/>
            <a:chOff x="6503502" y="2956183"/>
            <a:chExt cx="1641289" cy="688008"/>
          </a:xfrm>
        </p:grpSpPr>
        <p:sp>
          <p:nvSpPr>
            <p:cNvPr id="28" name="TextBox 27"/>
            <p:cNvSpPr txBox="1"/>
            <p:nvPr/>
          </p:nvSpPr>
          <p:spPr>
            <a:xfrm>
              <a:off x="6503502" y="2956183"/>
              <a:ext cx="1598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dirty="0" smtClean="0"/>
                <a:t> </a:t>
              </a:r>
              <a:r>
                <a:rPr lang="en-US" sz="1100" dirty="0" smtClean="0"/>
                <a:t>CEEB</a:t>
              </a:r>
              <a:r>
                <a:rPr lang="en-US" dirty="0" smtClean="0"/>
                <a:t>– M </a:t>
              </a:r>
              <a:r>
                <a:rPr lang="en-US" sz="1100" dirty="0" smtClean="0"/>
                <a:t>CEEB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45236" y="3274859"/>
              <a:ext cx="9012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SD </a:t>
              </a:r>
              <a:r>
                <a:rPr lang="en-US" sz="1100" dirty="0" smtClean="0"/>
                <a:t>CEEB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519268" y="3290625"/>
              <a:ext cx="1625523" cy="15455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070113" y="4021673"/>
            <a:ext cx="1641289" cy="688008"/>
            <a:chOff x="6503502" y="2956183"/>
            <a:chExt cx="1641289" cy="688008"/>
          </a:xfrm>
        </p:grpSpPr>
        <p:sp>
          <p:nvSpPr>
            <p:cNvPr id="32" name="TextBox 31"/>
            <p:cNvSpPr txBox="1"/>
            <p:nvPr/>
          </p:nvSpPr>
          <p:spPr>
            <a:xfrm>
              <a:off x="6503502" y="2956183"/>
              <a:ext cx="1483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dirty="0" smtClean="0"/>
                <a:t> </a:t>
              </a:r>
              <a:r>
                <a:rPr lang="en-US" sz="1100" dirty="0" smtClean="0"/>
                <a:t>NCE</a:t>
              </a:r>
              <a:r>
                <a:rPr lang="en-US" sz="1000" dirty="0" smtClean="0"/>
                <a:t> </a:t>
              </a:r>
              <a:r>
                <a:rPr lang="en-US" dirty="0" smtClean="0"/>
                <a:t>– M </a:t>
              </a:r>
              <a:r>
                <a:rPr lang="en-US" sz="1100" dirty="0" smtClean="0"/>
                <a:t>NCE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45236" y="3274859"/>
              <a:ext cx="845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SD </a:t>
              </a:r>
              <a:r>
                <a:rPr lang="en-US" sz="1100" dirty="0" smtClean="0"/>
                <a:t>NCE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519268" y="3290625"/>
              <a:ext cx="1625523" cy="15455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Cloud Callout 34"/>
          <p:cNvSpPr/>
          <p:nvPr/>
        </p:nvSpPr>
        <p:spPr>
          <a:xfrm>
            <a:off x="9266784" y="2299969"/>
            <a:ext cx="2130360" cy="1601778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 will pick the t-score.  It’s easier to think with.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Smiley Face 35"/>
          <p:cNvSpPr/>
          <p:nvPr/>
        </p:nvSpPr>
        <p:spPr>
          <a:xfrm>
            <a:off x="9506939" y="4187519"/>
            <a:ext cx="664068" cy="650595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667318" y="1288984"/>
            <a:ext cx="3196553" cy="8040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Now, decide which metric you want to use as the common number line.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79129" y="5056944"/>
            <a:ext cx="3351111" cy="8709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n w="0"/>
                <a:solidFill>
                  <a:schemeClr val="bg1"/>
                </a:solidFill>
              </a:rPr>
              <a:t>You could just leave them as z-scores because they are now on the same number line, but t-scores are easier to think with.</a:t>
            </a:r>
            <a:endParaRPr lang="en-US" sz="1400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7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076" y="567558"/>
            <a:ext cx="10022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want to change them all to t-scores, great!  But, you obviously don’t have to change the</a:t>
            </a:r>
          </a:p>
          <a:p>
            <a:r>
              <a:rPr lang="en-US" dirty="0"/>
              <a:t>r</a:t>
            </a:r>
            <a:r>
              <a:rPr lang="en-US" dirty="0" smtClean="0"/>
              <a:t>eading score because it is already a t-score.  You just have to convert the other three scores:</a:t>
            </a:r>
          </a:p>
          <a:p>
            <a:pPr marL="342900" indent="-342900">
              <a:buAutoNum type="arabicParenBoth"/>
            </a:pPr>
            <a:r>
              <a:rPr lang="en-US" dirty="0"/>
              <a:t>t</a:t>
            </a:r>
            <a:r>
              <a:rPr lang="en-US" dirty="0" smtClean="0"/>
              <a:t>he intelligence test score of 125, (2) the math score of 550, and (3) the written language score</a:t>
            </a:r>
          </a:p>
          <a:p>
            <a:r>
              <a:rPr lang="en-US" dirty="0" smtClean="0"/>
              <a:t>of 50.  In short, make them all t-scores.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912105" y="2753542"/>
            <a:ext cx="4430118" cy="1969461"/>
            <a:chOff x="898633" y="2003689"/>
            <a:chExt cx="4430118" cy="1969461"/>
          </a:xfrm>
        </p:grpSpPr>
        <p:sp>
          <p:nvSpPr>
            <p:cNvPr id="3" name="Rectangle 2"/>
            <p:cNvSpPr/>
            <p:nvPr/>
          </p:nvSpPr>
          <p:spPr>
            <a:xfrm>
              <a:off x="898633" y="2003689"/>
              <a:ext cx="1781503" cy="80404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The Dev IQ score for John is </a:t>
              </a:r>
              <a:r>
                <a:rPr lang="en-US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125</a:t>
              </a:r>
              <a:endPara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787426" y="2035221"/>
              <a:ext cx="1012055" cy="680126"/>
              <a:chOff x="6503502" y="2956183"/>
              <a:chExt cx="1641289" cy="680126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6503502" y="2956183"/>
                <a:ext cx="1050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125– 100</a:t>
                </a:r>
                <a:endParaRPr lang="en-US" sz="1100" dirty="0" smtClean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8645" y="3266977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</a:t>
                </a:r>
                <a:endParaRPr lang="en-US" sz="1100" dirty="0" smtClean="0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6519268" y="3290625"/>
                <a:ext cx="1625523" cy="15455"/>
              </a:xfrm>
              <a:prstGeom prst="line">
                <a:avLst/>
              </a:prstGeom>
              <a:ln w="254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3809203" y="2096393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1.66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253140" y="2465199"/>
              <a:ext cx="1" cy="624842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01335" y="3011211"/>
              <a:ext cx="1572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This is the z-score of</a:t>
              </a:r>
            </a:p>
            <a:p>
              <a:r>
                <a:rPr lang="en-US" sz="1200" dirty="0" smtClean="0"/>
                <a:t>John’s Dev IQ score.</a:t>
              </a:r>
              <a:endParaRPr lang="en-US" sz="12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 flipV="1">
              <a:off x="3332627" y="2744667"/>
              <a:ext cx="191" cy="829882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439119" y="3511485"/>
              <a:ext cx="17450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Make his Dev. IQ score</a:t>
              </a:r>
            </a:p>
            <a:p>
              <a:r>
                <a:rPr lang="en-US" sz="1200" dirty="0"/>
                <a:t>i</a:t>
              </a:r>
              <a:r>
                <a:rPr lang="en-US" sz="1200" dirty="0" smtClean="0"/>
                <a:t>nto a z-score.</a:t>
              </a:r>
              <a:endParaRPr lang="en-US" sz="1200" dirty="0"/>
            </a:p>
          </p:txBody>
        </p:sp>
        <p:sp>
          <p:nvSpPr>
            <p:cNvPr id="21" name="Right Brace 20"/>
            <p:cNvSpPr/>
            <p:nvPr/>
          </p:nvSpPr>
          <p:spPr>
            <a:xfrm>
              <a:off x="4761192" y="2003689"/>
              <a:ext cx="567559" cy="1969461"/>
            </a:xfrm>
            <a:prstGeom prst="rightBrace">
              <a:avLst>
                <a:gd name="adj1" fmla="val 66666"/>
                <a:gd name="adj2" fmla="val 50000"/>
              </a:avLst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06024" y="3051979"/>
            <a:ext cx="22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1.66 x SD of a </a:t>
            </a:r>
            <a:r>
              <a:rPr lang="en-US" sz="1600" dirty="0" smtClean="0"/>
              <a:t>t-score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03777" y="3051979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1.66 x 10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8326504" y="3037316"/>
            <a:ext cx="672662" cy="398658"/>
          </a:xfrm>
          <a:prstGeom prst="rightArrow">
            <a:avLst/>
          </a:prstGeom>
          <a:gradFill flip="none" rotWithShape="1">
            <a:gsLst>
              <a:gs pos="0">
                <a:srgbClr val="0070C0"/>
              </a:gs>
              <a:gs pos="38000">
                <a:srgbClr val="0070C0">
                  <a:shade val="67500"/>
                  <a:satMod val="115000"/>
                </a:srgbClr>
              </a:gs>
              <a:gs pos="100000">
                <a:srgbClr val="00B0F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106024" y="2236194"/>
            <a:ext cx="4861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Multiply John’s z-score of his intelligence test </a:t>
            </a:r>
          </a:p>
          <a:p>
            <a:r>
              <a:rPr lang="en-US" dirty="0" smtClean="0"/>
              <a:t>onto the SD of a t-score.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1778" y="2235388"/>
            <a:ext cx="43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John’s Dev. IQ score into a z-score.</a:t>
            </a:r>
            <a:endParaRPr lang="en-US" dirty="0"/>
          </a:p>
        </p:txBody>
      </p:sp>
      <p:cxnSp>
        <p:nvCxnSpPr>
          <p:cNvPr id="45" name="Straight Connector 44"/>
          <p:cNvCxnSpPr>
            <a:stCxn id="21" idx="1"/>
          </p:cNvCxnSpPr>
          <p:nvPr/>
        </p:nvCxnSpPr>
        <p:spPr>
          <a:xfrm flipV="1">
            <a:off x="5342223" y="3738272"/>
            <a:ext cx="506783" cy="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849006" y="2420054"/>
            <a:ext cx="0" cy="131821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839478" y="2420053"/>
            <a:ext cx="266546" cy="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043565" y="30449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16.6</a:t>
            </a:r>
            <a:endParaRPr lang="en-US" dirty="0"/>
          </a:p>
        </p:txBody>
      </p:sp>
      <p:sp>
        <p:nvSpPr>
          <p:cNvPr id="55" name="Right Brace 54"/>
          <p:cNvSpPr/>
          <p:nvPr/>
        </p:nvSpPr>
        <p:spPr>
          <a:xfrm rot="5400000">
            <a:off x="8232565" y="1430788"/>
            <a:ext cx="567559" cy="4577934"/>
          </a:xfrm>
          <a:prstGeom prst="rightBrace">
            <a:avLst>
              <a:gd name="adj1" fmla="val 66666"/>
              <a:gd name="adj2" fmla="val 50000"/>
            </a:avLst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085614" y="4033180"/>
            <a:ext cx="5631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John’s converted SD t-score to the M of a t-score.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121885" y="454252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16.6 + 50 = 66.6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213025" y="4622456"/>
            <a:ext cx="2901665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66.6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 John’s intelligence test score on the new t-score number line.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69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075" y="567557"/>
            <a:ext cx="688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Viola!  John’s Dev IQ score of 125 is now a t-score of 66.6.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7564"/>
            <a:ext cx="12232552" cy="45795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12980" y="509226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60278" y="53478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52755" y="509226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92530" y="50719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15819" y="53478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55597" y="53478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88363" y="5060730"/>
            <a:ext cx="2805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Deviation IQ score values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0960" y="5324222"/>
            <a:ext cx="1667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T-Score values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10" idx="1"/>
          </p:cNvCxnSpPr>
          <p:nvPr/>
        </p:nvCxnSpPr>
        <p:spPr>
          <a:xfrm>
            <a:off x="4451418" y="5276928"/>
            <a:ext cx="861562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85894" y="5531668"/>
            <a:ext cx="2027086" cy="86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008883" y="2695903"/>
            <a:ext cx="1" cy="2364827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18212" y="1634626"/>
            <a:ext cx="4051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Dev. IQ of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125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and a t-score of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66.6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 at exactly the same place on the curve—exactly where they should be.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7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064" y="265693"/>
            <a:ext cx="11960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next steps are easy.  You do the same thing for each of the other two scores – the CEEB score and the NCE score.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064" y="875293"/>
            <a:ext cx="862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you are done, you now have all the scores on the same metric (number line).</a:t>
            </a:r>
          </a:p>
        </p:txBody>
      </p:sp>
      <p:sp>
        <p:nvSpPr>
          <p:cNvPr id="4" name="Rectangle 3"/>
          <p:cNvSpPr/>
          <p:nvPr/>
        </p:nvSpPr>
        <p:spPr>
          <a:xfrm>
            <a:off x="898632" y="1877566"/>
            <a:ext cx="9995340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Now, you have to look and see if there is a significant discrepancy between: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2675" y="4054370"/>
            <a:ext cx="1781503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Intelligence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6715" y="3120107"/>
            <a:ext cx="1781503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16715" y="4054370"/>
            <a:ext cx="1781503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Math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16714" y="4988633"/>
            <a:ext cx="1781503" cy="804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Written Language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Elbow Connector 9"/>
          <p:cNvCxnSpPr>
            <a:stCxn id="5" idx="3"/>
            <a:endCxn id="6" idx="1"/>
          </p:cNvCxnSpPr>
          <p:nvPr/>
        </p:nvCxnSpPr>
        <p:spPr>
          <a:xfrm flipV="1">
            <a:off x="3484178" y="3522128"/>
            <a:ext cx="2832537" cy="934263"/>
          </a:xfrm>
          <a:prstGeom prst="bentConnector3">
            <a:avLst>
              <a:gd name="adj1" fmla="val 50000"/>
            </a:avLst>
          </a:prstGeom>
          <a:ln w="317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endCxn id="8" idx="1"/>
          </p:cNvCxnSpPr>
          <p:nvPr/>
        </p:nvCxnSpPr>
        <p:spPr>
          <a:xfrm>
            <a:off x="3695672" y="4455238"/>
            <a:ext cx="2621042" cy="935416"/>
          </a:xfrm>
          <a:prstGeom prst="bentConnector3">
            <a:avLst>
              <a:gd name="adj1" fmla="val 46392"/>
            </a:avLst>
          </a:prstGeom>
          <a:ln w="317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7" idx="1"/>
          </p:cNvCxnSpPr>
          <p:nvPr/>
        </p:nvCxnSpPr>
        <p:spPr>
          <a:xfrm>
            <a:off x="4635062" y="4455238"/>
            <a:ext cx="1681653" cy="1153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09310" y="3337462"/>
            <a:ext cx="128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 or No?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309310" y="4270572"/>
            <a:ext cx="128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 or No?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296234" y="5203682"/>
            <a:ext cx="128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 or No?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6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74275" y="867104"/>
            <a:ext cx="5754414" cy="25224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That’s all there is to it.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Kinda</a:t>
            </a:r>
            <a:r>
              <a:rPr lang="en-US" dirty="0" smtClean="0"/>
              <a:t> cool, huh?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972909" y="3957144"/>
            <a:ext cx="3957146" cy="1560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sure hope it helps.  If it does, let me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553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162</TotalTime>
  <Words>593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Palatino Linotype</vt:lpstr>
      <vt:lpstr>Gallery</vt:lpstr>
      <vt:lpstr>Understanding Standard Score Conversions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CSU Chico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Standard Scores</dc:title>
  <dc:creator>Neil H Schwartz</dc:creator>
  <cp:lastModifiedBy>Neil H Schwartz</cp:lastModifiedBy>
  <cp:revision>28</cp:revision>
  <dcterms:created xsi:type="dcterms:W3CDTF">2019-02-15T02:07:07Z</dcterms:created>
  <dcterms:modified xsi:type="dcterms:W3CDTF">2019-02-15T04:58:30Z</dcterms:modified>
</cp:coreProperties>
</file>